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98" r:id="rId2"/>
    <p:sldId id="299" r:id="rId3"/>
    <p:sldId id="384" r:id="rId4"/>
    <p:sldId id="416" r:id="rId5"/>
    <p:sldId id="321" r:id="rId6"/>
    <p:sldId id="373" r:id="rId7"/>
    <p:sldId id="325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04" r:id="rId16"/>
    <p:sldId id="427" r:id="rId17"/>
    <p:sldId id="428" r:id="rId18"/>
    <p:sldId id="430" r:id="rId19"/>
    <p:sldId id="414" r:id="rId20"/>
    <p:sldId id="393" r:id="rId21"/>
    <p:sldId id="411" r:id="rId22"/>
    <p:sldId id="402" r:id="rId23"/>
    <p:sldId id="346" r:id="rId24"/>
    <p:sldId id="358" r:id="rId25"/>
    <p:sldId id="359" r:id="rId26"/>
    <p:sldId id="382" r:id="rId27"/>
    <p:sldId id="401" r:id="rId28"/>
    <p:sldId id="361" r:id="rId29"/>
    <p:sldId id="363" r:id="rId30"/>
    <p:sldId id="310" r:id="rId31"/>
    <p:sldId id="364" r:id="rId32"/>
  </p:sldIdLst>
  <p:sldSz cx="9144000" cy="6858000" type="screen4x3"/>
  <p:notesSz cx="6858000" cy="9144000"/>
  <p:embeddedFontLst>
    <p:embeddedFont>
      <p:font typeface="Malgun Gothic" panose="020B0503020000020004" pitchFamily="34" charset="-127"/>
      <p:regular r:id="rId34"/>
      <p:bold r:id="rId35"/>
    </p:embeddedFont>
    <p:embeddedFont>
      <p:font typeface="Arial Rounded MT Bold" panose="020B0604020202020204" charset="0"/>
      <p:regular r:id="rId36"/>
    </p:embeddedFont>
    <p:embeddedFont>
      <p:font typeface="Malgun Gothic" panose="020B0503020000020004" pitchFamily="34" charset="-127"/>
      <p:regular r:id="rId34"/>
      <p:bold r:id="rId35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Arial Black" panose="020B0A04020102020204" pitchFamily="34" charset="0"/>
      <p:bold r:id="rId41"/>
    </p:embeddedFont>
    <p:embeddedFont>
      <p:font typeface="Gulim" panose="020B0600000101010101" pitchFamily="34" charset="-127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BB4"/>
    <a:srgbClr val="F3FCBC"/>
    <a:srgbClr val="FF00FF"/>
    <a:srgbClr val="716E83"/>
    <a:srgbClr val="CACACA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4660"/>
  </p:normalViewPr>
  <p:slideViewPr>
    <p:cSldViewPr>
      <p:cViewPr varScale="1">
        <p:scale>
          <a:sx n="102" d="100"/>
          <a:sy n="102" d="100"/>
        </p:scale>
        <p:origin x="116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56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11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4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knqyipo4-A&amp;t=57s" TargetMode="External"/><Relationship Id="rId2" Type="http://schemas.openxmlformats.org/officeDocument/2006/relationships/hyperlink" Target="https://www.youtube.com/watch?v=uG2XqoL7t8s&amp;list=PLApkQ92Fw_1f8q24ZXz9h9cdgWlBAmwZS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pbrx?x=1jqt&amp;i=2raghe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G2XqoL7t8s&amp;list=PLApkQ92Fw_1f8q24ZXz9h9cdgWlBAmwZS" TargetMode="External"/><Relationship Id="rId2" Type="http://schemas.openxmlformats.org/officeDocument/2006/relationships/hyperlink" Target="https://www.youtube.com/watch?v=-knqyipo4-A&amp;t=57s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kleartextbook.com/beginning/lesson-ppt/beginning-one-lesson-hangu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pbrx?x=1jqt&amp;i=2ragh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1-1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5494458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lc="http://schemas.openxmlformats.org/drawingml/2006/lockedCanvas"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9919" y="517208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043363"/>
              </p:ext>
            </p:extLst>
          </p:nvPr>
        </p:nvGraphicFramePr>
        <p:xfrm>
          <a:off x="1057856" y="883702"/>
          <a:ext cx="7369074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90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latin typeface="Arial Black"/>
                          <a:cs typeface="Arial Black"/>
                        </a:rPr>
                        <a:t>Hissing sounds</a:t>
                      </a:r>
                      <a:endParaRPr lang="en-US" sz="3600" b="0" dirty="0">
                        <a:latin typeface="Arial Black"/>
                        <a:cs typeface="Arial Black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671286" y="2253039"/>
          <a:ext cx="7874000" cy="3153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1694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ㅅ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ㅆ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ㅈ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ㅊ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ㅉ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31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340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9" name="Picture 18" descr="시옷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23" y="883702"/>
            <a:ext cx="691577" cy="707622"/>
          </a:xfrm>
          <a:prstGeom prst="rect">
            <a:avLst/>
          </a:prstGeom>
          <a:ln w="19050" cmpd="sng">
            <a:solidFill>
              <a:srgbClr val="4F81BD"/>
            </a:solidFill>
          </a:ln>
        </p:spPr>
      </p:pic>
      <p:pic>
        <p:nvPicPr>
          <p:cNvPr id="28" name="Picture 27" descr="자음_시옷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01" y="3751102"/>
            <a:ext cx="844750" cy="844750"/>
          </a:xfrm>
          <a:prstGeom prst="rect">
            <a:avLst/>
          </a:prstGeom>
        </p:spPr>
      </p:pic>
      <p:pic>
        <p:nvPicPr>
          <p:cNvPr id="32" name="Picture 31" descr="자음_지읒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476" y="3748056"/>
            <a:ext cx="837975" cy="837975"/>
          </a:xfrm>
          <a:prstGeom prst="rect">
            <a:avLst/>
          </a:prstGeom>
        </p:spPr>
      </p:pic>
      <p:pic>
        <p:nvPicPr>
          <p:cNvPr id="33" name="Picture 32" descr="자음_쌍시옷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0000" y="3751102"/>
            <a:ext cx="834929" cy="834929"/>
          </a:xfrm>
          <a:prstGeom prst="rect">
            <a:avLst/>
          </a:prstGeom>
        </p:spPr>
      </p:pic>
      <p:pic>
        <p:nvPicPr>
          <p:cNvPr id="34" name="Picture 33" descr="자음_치읓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1889" y="3745122"/>
            <a:ext cx="811046" cy="811046"/>
          </a:xfrm>
          <a:prstGeom prst="rect">
            <a:avLst/>
          </a:prstGeom>
        </p:spPr>
      </p:pic>
      <p:pic>
        <p:nvPicPr>
          <p:cNvPr id="35" name="Picture 34" descr="자음_쌍지읒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198" y="3748056"/>
            <a:ext cx="812945" cy="81294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057856" y="4662400"/>
            <a:ext cx="787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/s/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25234" y="4662400"/>
            <a:ext cx="8386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/*/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373004" y="4655235"/>
            <a:ext cx="1322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/s’/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72632" y="4680543"/>
            <a:ext cx="1069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ch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97459" y="4679718"/>
            <a:ext cx="10951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/**/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63774" y="5630053"/>
            <a:ext cx="1397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FF6600"/>
                </a:solidFill>
              </a:rPr>
              <a:t>ch</a:t>
            </a:r>
            <a:r>
              <a:rPr lang="en-US" sz="2800" dirty="0" smtClean="0">
                <a:solidFill>
                  <a:srgbClr val="000000"/>
                </a:solidFill>
              </a:rPr>
              <a:t>ur</a:t>
            </a:r>
            <a:r>
              <a:rPr lang="en-US" sz="2800" dirty="0" smtClean="0">
                <a:solidFill>
                  <a:srgbClr val="FF6600"/>
                </a:solidFill>
              </a:rPr>
              <a:t>ch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2" name="TextBox 41"/>
          <p:cNvSpPr txBox="1"/>
          <p:nvPr/>
        </p:nvSpPr>
        <p:spPr>
          <a:xfrm>
            <a:off x="7171444" y="5630053"/>
            <a:ext cx="1428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dirty="0"/>
              <a:t>mid</a:t>
            </a:r>
            <a:r>
              <a:rPr lang="en-US" sz="2800" dirty="0">
                <a:solidFill>
                  <a:srgbClr val="FF6600"/>
                </a:solidFill>
              </a:rPr>
              <a:t>g</a:t>
            </a:r>
            <a:r>
              <a:rPr lang="en-US" sz="2800" dirty="0"/>
              <a:t>et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4121282" y="5690249"/>
            <a:ext cx="920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FF6600"/>
                </a:solidFill>
              </a:rPr>
              <a:t>s</a:t>
            </a:r>
            <a:r>
              <a:rPr lang="en-US" sz="2800" dirty="0" smtClean="0">
                <a:solidFill>
                  <a:srgbClr val="000000"/>
                </a:solidFill>
              </a:rPr>
              <a:t>un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18" name="직사각형 17"/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8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/>
          <a:srcRect t="-1" r="47826" b="-4148"/>
          <a:stretch/>
        </p:blipFill>
        <p:spPr>
          <a:xfrm>
            <a:off x="1828800" y="66769"/>
            <a:ext cx="6324601" cy="68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4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3243408"/>
              </p:ext>
            </p:extLst>
          </p:nvPr>
        </p:nvGraphicFramePr>
        <p:xfrm>
          <a:off x="1066800" y="1085991"/>
          <a:ext cx="7369074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90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latin typeface="Arial Black"/>
                          <a:cs typeface="Arial Black"/>
                        </a:rPr>
                        <a:t>Soft-palate (velar)</a:t>
                      </a:r>
                      <a:r>
                        <a:rPr lang="en-US" sz="3600" b="0" baseline="0" dirty="0" smtClean="0">
                          <a:latin typeface="Arial Black"/>
                          <a:cs typeface="Arial Black"/>
                        </a:rPr>
                        <a:t> sounds</a:t>
                      </a:r>
                      <a:endParaRPr lang="en-US" sz="3600" b="0" dirty="0">
                        <a:latin typeface="Arial Black"/>
                        <a:cs typeface="Arial Black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1959429" y="2134651"/>
          <a:ext cx="5250543" cy="3153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01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01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01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1694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ㄱ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ㅋ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ㄲ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31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340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8" name="Picture 17" descr="자음_기역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0868" y="3620014"/>
            <a:ext cx="806704" cy="806704"/>
          </a:xfrm>
          <a:prstGeom prst="rect">
            <a:avLst/>
          </a:prstGeom>
        </p:spPr>
      </p:pic>
      <p:pic>
        <p:nvPicPr>
          <p:cNvPr id="20" name="Picture 19" descr="자음_키읔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3714" y="3599824"/>
            <a:ext cx="830001" cy="830001"/>
          </a:xfrm>
          <a:prstGeom prst="rect">
            <a:avLst/>
          </a:prstGeom>
        </p:spPr>
      </p:pic>
      <p:pic>
        <p:nvPicPr>
          <p:cNvPr id="21" name="Picture 20" descr="자음_쌍기역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0051" y="3585378"/>
            <a:ext cx="844448" cy="84444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184717" y="4517495"/>
            <a:ext cx="11849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k,g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63960" y="4520772"/>
            <a:ext cx="10054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k</a:t>
            </a:r>
            <a:r>
              <a:rPr lang="en-US" sz="4000" baseline="30000" dirty="0" err="1" smtClean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80529" y="4520772"/>
            <a:ext cx="1322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/k’/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12114" y="5510528"/>
            <a:ext cx="1005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FF6600"/>
                </a:solidFill>
              </a:rPr>
              <a:t>k</a:t>
            </a:r>
            <a:r>
              <a:rPr lang="en-US" sz="2800" dirty="0" smtClean="0">
                <a:solidFill>
                  <a:srgbClr val="000000"/>
                </a:solidFill>
              </a:rPr>
              <a:t>ing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5920050" y="5531380"/>
            <a:ext cx="9533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000000"/>
                </a:solidFill>
              </a:rPr>
              <a:t>s</a:t>
            </a:r>
            <a:r>
              <a:rPr lang="en-US" sz="2800" dirty="0" smtClean="0">
                <a:solidFill>
                  <a:srgbClr val="FF6600"/>
                </a:solidFill>
              </a:rPr>
              <a:t>k</a:t>
            </a:r>
            <a:r>
              <a:rPr lang="en-US" sz="2800" dirty="0" smtClean="0">
                <a:solidFill>
                  <a:srgbClr val="000000"/>
                </a:solidFill>
              </a:rPr>
              <a:t>ill)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7" name="Picture 26" descr="기역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249" y="1164366"/>
            <a:ext cx="685848" cy="694506"/>
          </a:xfrm>
          <a:prstGeom prst="rect">
            <a:avLst/>
          </a:prstGeom>
          <a:ln w="19050" cmpd="sng">
            <a:solidFill>
              <a:srgbClr val="4F81BD"/>
            </a:solidFill>
          </a:ln>
        </p:spPr>
      </p:pic>
      <p:sp>
        <p:nvSpPr>
          <p:cNvPr id="13" name="직사각형 12"/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6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/>
          <a:srcRect t="-1" r="47826" b="-4148"/>
          <a:stretch/>
        </p:blipFill>
        <p:spPr>
          <a:xfrm>
            <a:off x="1828800" y="66769"/>
            <a:ext cx="6324601" cy="68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399747"/>
              </p:ext>
            </p:extLst>
          </p:nvPr>
        </p:nvGraphicFramePr>
        <p:xfrm>
          <a:off x="990600" y="956102"/>
          <a:ext cx="7369074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90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latin typeface="Arial Black"/>
                          <a:cs typeface="Arial Black"/>
                        </a:rPr>
                        <a:t>Throat</a:t>
                      </a:r>
                      <a:r>
                        <a:rPr lang="en-US" sz="3600" b="0" baseline="0" dirty="0" smtClean="0">
                          <a:latin typeface="Arial Black"/>
                          <a:cs typeface="Arial Black"/>
                        </a:rPr>
                        <a:t> sounds</a:t>
                      </a:r>
                      <a:endParaRPr lang="en-US" sz="3600" b="0" dirty="0">
                        <a:latin typeface="Arial Black"/>
                        <a:cs typeface="Arial Black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2830286" y="2134651"/>
          <a:ext cx="3500362" cy="3153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01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01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41694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ㅇ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ㅎ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31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340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3" name="Picture 12" descr="이응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050" y="1034477"/>
            <a:ext cx="696754" cy="705122"/>
          </a:xfrm>
          <a:prstGeom prst="rect">
            <a:avLst/>
          </a:prstGeom>
          <a:ln w="19050" cmpd="sng">
            <a:solidFill>
              <a:srgbClr val="4F81BD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3436009" y="4517456"/>
            <a:ext cx="851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</a:rPr>
              <a:t>ŋ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10698" y="5461190"/>
            <a:ext cx="1089887" cy="1033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dirty="0" smtClean="0"/>
              <a:t>(so</a:t>
            </a:r>
            <a:r>
              <a:rPr lang="en-US" sz="2800" dirty="0" smtClean="0">
                <a:solidFill>
                  <a:srgbClr val="FF6600"/>
                </a:solidFill>
              </a:rPr>
              <a:t>ng</a:t>
            </a:r>
            <a:r>
              <a:rPr lang="en-US" sz="2800" dirty="0" smtClean="0"/>
              <a:t>)</a:t>
            </a:r>
          </a:p>
          <a:p>
            <a:pPr algn="ctr">
              <a:lnSpc>
                <a:spcPct val="110000"/>
              </a:lnSpc>
            </a:pPr>
            <a:r>
              <a:rPr lang="en-US" sz="2800" dirty="0" smtClean="0"/>
              <a:t>(ki</a:t>
            </a:r>
            <a:r>
              <a:rPr lang="en-US" sz="2800" dirty="0" smtClean="0">
                <a:solidFill>
                  <a:srgbClr val="FF6600"/>
                </a:solidFill>
              </a:rPr>
              <a:t>ng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16" name="Picture 15" descr="자음_이응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6269" y="3544349"/>
            <a:ext cx="936937" cy="936937"/>
          </a:xfrm>
          <a:prstGeom prst="rect">
            <a:avLst/>
          </a:prstGeom>
        </p:spPr>
      </p:pic>
      <p:pic>
        <p:nvPicPr>
          <p:cNvPr id="19" name="Picture 18" descr="자음_히읗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507" y="3544349"/>
            <a:ext cx="907041" cy="907041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883506" y="5461190"/>
            <a:ext cx="1147745" cy="1033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FF6600"/>
                </a:solidFill>
              </a:rPr>
              <a:t>h</a:t>
            </a:r>
            <a:r>
              <a:rPr lang="en-US" sz="2800" dirty="0" smtClean="0"/>
              <a:t>it)</a:t>
            </a:r>
          </a:p>
          <a:p>
            <a:pPr algn="ctr">
              <a:lnSpc>
                <a:spcPct val="110000"/>
              </a:lnSpc>
            </a:pPr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FF6600"/>
                </a:solidFill>
              </a:rPr>
              <a:t>h</a:t>
            </a:r>
            <a:r>
              <a:rPr lang="en-US" sz="2800" dirty="0" smtClean="0"/>
              <a:t>ope)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5028649" y="4533899"/>
            <a:ext cx="851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5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t="-1" r="47826" b="-4148"/>
          <a:stretch/>
        </p:blipFill>
        <p:spPr>
          <a:xfrm>
            <a:off x="1828800" y="66769"/>
            <a:ext cx="6324601" cy="68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1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-1" r="47826" b="-4148"/>
          <a:stretch/>
        </p:blipFill>
        <p:spPr>
          <a:xfrm>
            <a:off x="1828800" y="66769"/>
            <a:ext cx="6324601" cy="6894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143000"/>
            <a:ext cx="8153400" cy="315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9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22098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22-23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t="-1" r="47826" b="-4148"/>
          <a:stretch/>
        </p:blipFill>
        <p:spPr>
          <a:xfrm>
            <a:off x="2286000" y="32133"/>
            <a:ext cx="6324601" cy="6894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34073"/>
          <a:stretch/>
        </p:blipFill>
        <p:spPr>
          <a:xfrm>
            <a:off x="152400" y="838200"/>
            <a:ext cx="4474290" cy="584835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33440"/>
          <a:stretch/>
        </p:blipFill>
        <p:spPr>
          <a:xfrm>
            <a:off x="4648199" y="1295400"/>
            <a:ext cx="4495801" cy="3648075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21173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194040" y="611498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34290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24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읽고 써 봐요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graphicFrame>
        <p:nvGraphicFramePr>
          <p:cNvPr id="8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808223"/>
              </p:ext>
            </p:extLst>
          </p:nvPr>
        </p:nvGraphicFramePr>
        <p:xfrm>
          <a:off x="6858000" y="914613"/>
          <a:ext cx="1794496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65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79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모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자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모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자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9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241325"/>
              </p:ext>
            </p:extLst>
          </p:nvPr>
        </p:nvGraphicFramePr>
        <p:xfrm>
          <a:off x="7008270" y="3557286"/>
          <a:ext cx="1794496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" name="object 15"/>
          <p:cNvSpPr/>
          <p:nvPr/>
        </p:nvSpPr>
        <p:spPr>
          <a:xfrm>
            <a:off x="90163" y="1280982"/>
            <a:ext cx="1798319" cy="1438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6"/>
          <p:cNvSpPr/>
          <p:nvPr/>
        </p:nvSpPr>
        <p:spPr>
          <a:xfrm>
            <a:off x="331496" y="3796759"/>
            <a:ext cx="1798319" cy="14386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7"/>
          <p:cNvSpPr/>
          <p:nvPr/>
        </p:nvSpPr>
        <p:spPr>
          <a:xfrm>
            <a:off x="4571449" y="1275793"/>
            <a:ext cx="1798316" cy="14386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aphicFrame>
        <p:nvGraphicFramePr>
          <p:cNvPr id="16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537827"/>
              </p:ext>
            </p:extLst>
          </p:nvPr>
        </p:nvGraphicFramePr>
        <p:xfrm>
          <a:off x="2530807" y="962641"/>
          <a:ext cx="1794496" cy="1851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고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기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12699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고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기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51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699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699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699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17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056904"/>
              </p:ext>
            </p:extLst>
          </p:nvPr>
        </p:nvGraphicFramePr>
        <p:xfrm>
          <a:off x="2433568" y="3667891"/>
          <a:ext cx="1794496" cy="18512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920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나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무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나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무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8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4793749" y="3747378"/>
            <a:ext cx="1744645" cy="14259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594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194040" y="611498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34290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25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읽고 써 봐요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graphicFrame>
        <p:nvGraphicFramePr>
          <p:cNvPr id="19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092053"/>
              </p:ext>
            </p:extLst>
          </p:nvPr>
        </p:nvGraphicFramePr>
        <p:xfrm>
          <a:off x="6521745" y="936285"/>
          <a:ext cx="2412709" cy="18183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87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05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3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라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디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648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라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디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오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0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11420"/>
              </p:ext>
            </p:extLst>
          </p:nvPr>
        </p:nvGraphicFramePr>
        <p:xfrm>
          <a:off x="6521744" y="3071416"/>
          <a:ext cx="2412709" cy="18512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3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058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34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9203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소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시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소</a:t>
                      </a:r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시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0049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4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579789"/>
              </p:ext>
            </p:extLst>
          </p:nvPr>
        </p:nvGraphicFramePr>
        <p:xfrm>
          <a:off x="2003855" y="1066003"/>
          <a:ext cx="2475246" cy="18266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42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6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4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0955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어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머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니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3852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어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머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니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1796"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 dirty="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26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551923"/>
              </p:ext>
            </p:extLst>
          </p:nvPr>
        </p:nvGraphicFramePr>
        <p:xfrm>
          <a:off x="2003855" y="3045996"/>
          <a:ext cx="2475246" cy="1826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42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6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42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0960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아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버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231F20"/>
                          </a:solidFill>
                          <a:latin typeface="Malgun Gothic"/>
                          <a:cs typeface="Malgun Gothic"/>
                        </a:rPr>
                        <a:t>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12700">
                      <a:solidFill>
                        <a:srgbClr val="FBB04B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  <a:solidFill>
                      <a:srgbClr val="FFF4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3852"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아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버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</a:pPr>
                      <a:r>
                        <a:rPr sz="3800" dirty="0" smtClean="0">
                          <a:solidFill>
                            <a:srgbClr val="DCDDDE"/>
                          </a:solidFill>
                          <a:latin typeface="Malgun Gothic"/>
                          <a:cs typeface="Malgun Gothic"/>
                        </a:rPr>
                        <a:t>지</a:t>
                      </a:r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6350">
                      <a:solidFill>
                        <a:srgbClr val="93959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1793"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BB04B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6350">
                      <a:solidFill>
                        <a:srgbClr val="939598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800">
                        <a:latin typeface="Malgun Gothic"/>
                        <a:cs typeface="Malgun Gothic"/>
                      </a:endParaRPr>
                    </a:p>
                  </a:txBody>
                  <a:tcPr marL="0" marR="0" marT="0" marB="0">
                    <a:lnL w="6350">
                      <a:solidFill>
                        <a:srgbClr val="939598"/>
                      </a:solidFill>
                      <a:prstDash val="solid"/>
                    </a:lnL>
                    <a:lnR w="12700">
                      <a:solidFill>
                        <a:srgbClr val="FBB04B"/>
                      </a:solidFill>
                      <a:prstDash val="solid"/>
                    </a:lnR>
                    <a:lnT w="6350">
                      <a:solidFill>
                        <a:srgbClr val="939598"/>
                      </a:solidFill>
                      <a:prstDash val="solid"/>
                    </a:lnT>
                    <a:lnB w="12700">
                      <a:solidFill>
                        <a:srgbClr val="FBB04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7" name="object 18"/>
          <p:cNvSpPr/>
          <p:nvPr/>
        </p:nvSpPr>
        <p:spPr>
          <a:xfrm>
            <a:off x="4729357" y="3045997"/>
            <a:ext cx="1798319" cy="1815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17"/>
          <p:cNvSpPr/>
          <p:nvPr/>
        </p:nvSpPr>
        <p:spPr>
          <a:xfrm>
            <a:off x="4729357" y="936286"/>
            <a:ext cx="1798316" cy="18183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15"/>
          <p:cNvSpPr/>
          <p:nvPr/>
        </p:nvSpPr>
        <p:spPr>
          <a:xfrm>
            <a:off x="244636" y="1065996"/>
            <a:ext cx="1804561" cy="18266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16"/>
          <p:cNvSpPr/>
          <p:nvPr/>
        </p:nvSpPr>
        <p:spPr>
          <a:xfrm>
            <a:off x="212513" y="3045996"/>
            <a:ext cx="1804561" cy="16886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91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194040" y="611498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34290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92324"/>
            <a:ext cx="7315200" cy="2590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287742"/>
            <a:ext cx="6629400" cy="28272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84582" y="436323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모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34997" y="4376596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자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63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1" y="4472596"/>
            <a:ext cx="7429500" cy="16239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28" y="152400"/>
            <a:ext cx="8032172" cy="2220800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194040" y="6114986"/>
            <a:ext cx="894996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38432" y="921695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0856" y="932238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디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4862" y="921695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 오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4"/>
          <a:srcRect l="2017" t="2691" r="15115" b="61063"/>
          <a:stretch/>
        </p:blipFill>
        <p:spPr>
          <a:xfrm>
            <a:off x="609601" y="2426195"/>
            <a:ext cx="7543800" cy="199340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0" name="TextBox 39"/>
          <p:cNvSpPr txBox="1"/>
          <p:nvPr/>
        </p:nvSpPr>
        <p:spPr>
          <a:xfrm>
            <a:off x="2543751" y="2971388"/>
            <a:ext cx="914400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89450" y="2971389"/>
            <a:ext cx="914400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91079" y="4964793"/>
            <a:ext cx="718921" cy="65276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987475" y="4930165"/>
            <a:ext cx="727525" cy="67425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91079" y="4939951"/>
            <a:ext cx="772572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4400" dirty="0" smtClean="0">
                <a:solidFill>
                  <a:srgbClr val="FF0000"/>
                </a:solidFill>
              </a:rPr>
              <a:t>기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87475" y="4901361"/>
            <a:ext cx="765228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ko-KR" altLang="en-US" sz="4400" dirty="0">
                <a:solidFill>
                  <a:srgbClr val="FF0000"/>
                </a:solidFill>
              </a:rPr>
              <a:t>차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51138" y="2974126"/>
            <a:ext cx="89448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rgbClr val="FF0000"/>
                </a:solidFill>
              </a:rPr>
              <a:t>나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509363" y="2954503"/>
            <a:ext cx="894487" cy="769441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rgbClr val="FF0000"/>
                </a:solidFill>
              </a:rPr>
              <a:t>비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90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9" grpId="0"/>
      <p:bldP spid="42" grpId="0" animBg="1"/>
      <p:bldP spid="43" grpId="0" animBg="1"/>
      <p:bldP spid="46" grpId="0" animBg="1"/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768" y="1081452"/>
            <a:ext cx="7924800" cy="3933093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Flowchart: Connector 13"/>
          <p:cNvSpPr/>
          <p:nvPr/>
        </p:nvSpPr>
        <p:spPr>
          <a:xfrm>
            <a:off x="2950926" y="1965889"/>
            <a:ext cx="1291914" cy="1107162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4953000" y="3594395"/>
            <a:ext cx="1676400" cy="114300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Connector 24"/>
          <p:cNvSpPr/>
          <p:nvPr/>
        </p:nvSpPr>
        <p:spPr>
          <a:xfrm>
            <a:off x="1066800" y="3733800"/>
            <a:ext cx="1600200" cy="100359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lowchart: Connector 25"/>
          <p:cNvSpPr/>
          <p:nvPr/>
        </p:nvSpPr>
        <p:spPr>
          <a:xfrm>
            <a:off x="6753829" y="2068882"/>
            <a:ext cx="1344105" cy="1003595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Track 00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20994"/>
            <a:ext cx="993733" cy="105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7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4" grpId="0" animBg="1"/>
      <p:bldP spid="16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xmlns="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260648"/>
            <a:ext cx="8534400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2</a:t>
            </a:r>
            <a:r>
              <a:rPr kumimoji="1" lang="ko-KR" alt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자음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 (</a:t>
            </a:r>
            <a:r>
              <a:rPr kumimoji="1" lang="en-US" altLang="ko-KR" sz="3600" b="1" dirty="0" smtClean="0"/>
              <a:t>consonants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1)</a:t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20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 </a:t>
            </a:r>
            <a: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xmlns="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809999"/>
            <a:ext cx="8534400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27" y="3858616"/>
            <a:ext cx="4260273" cy="21611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927" y="3858616"/>
            <a:ext cx="4184073" cy="216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838208"/>
            <a:ext cx="8763001" cy="4972050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76919" y="2667000"/>
            <a:ext cx="1672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사 </a:t>
            </a:r>
            <a:r>
              <a:rPr lang="ko-KR" altLang="en-US" sz="2800" dirty="0" smtClean="0">
                <a:solidFill>
                  <a:srgbClr val="FF0000"/>
                </a:solidFill>
              </a:rPr>
              <a:t> 다  </a:t>
            </a:r>
            <a:r>
              <a:rPr lang="ko-KR" altLang="en-US" sz="2800" dirty="0" smtClean="0">
                <a:solidFill>
                  <a:srgbClr val="FF0000"/>
                </a:solidFill>
              </a:rPr>
              <a:t>리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59885" y="3304453"/>
            <a:ext cx="10956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주  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78912" y="3951865"/>
            <a:ext cx="1652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바 </a:t>
            </a:r>
            <a:r>
              <a:rPr lang="ko-KR" altLang="en-US" sz="2800" dirty="0" smtClean="0">
                <a:solidFill>
                  <a:srgbClr val="FF0000"/>
                </a:solidFill>
              </a:rPr>
              <a:t> 나  나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66386" y="4580488"/>
            <a:ext cx="1074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고 </a:t>
            </a:r>
            <a:r>
              <a:rPr lang="ko-KR" altLang="en-US" sz="2800" dirty="0" smtClean="0">
                <a:solidFill>
                  <a:srgbClr val="FF0000"/>
                </a:solidFill>
              </a:rPr>
              <a:t> 기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65727" y="5214113"/>
            <a:ext cx="1727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</a:rPr>
              <a:t>소  시  지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8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27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7" name="object 44"/>
          <p:cNvSpPr/>
          <p:nvPr/>
        </p:nvSpPr>
        <p:spPr>
          <a:xfrm>
            <a:off x="5663164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71494"/>
            <a:ext cx="8153400" cy="520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2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xmlns="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자음 </a:t>
            </a:r>
            <a:r>
              <a:rPr kumimoji="1" lang="en-US" altLang="ko-KR" dirty="0" smtClean="0"/>
              <a:t>consonants </a:t>
            </a: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239104"/>
            <a:ext cx="9166889" cy="60756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710184" y="46482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533400" y="3233852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 smtClean="0"/>
              <a:t>베이직 코리안 모음 배우기</a:t>
            </a:r>
            <a:endParaRPr lang="en-US" altLang="ko-KR" sz="2400" b="1" dirty="0" smtClean="0">
              <a:hlinkClick r:id="rId2"/>
            </a:endParaRPr>
          </a:p>
          <a:p>
            <a:r>
              <a:rPr lang="en-US" altLang="ko-KR" sz="2400" b="1" u="sng" dirty="0" smtClean="0">
                <a:hlinkClick r:id="rId2"/>
              </a:rPr>
              <a:t>https</a:t>
            </a:r>
            <a:r>
              <a:rPr lang="en-US" altLang="ko-KR" sz="2400" b="1" u="sng" dirty="0" smtClean="0">
                <a:hlinkClick r:id="rId2"/>
              </a:rPr>
              <a:t>://www.youtube.com/watch?v=uG2XqoL7t8s&amp;list=PLApkQ92Fw_1f8q24ZXz9h9cdgWlBAmwZS</a:t>
            </a:r>
            <a:r>
              <a:rPr lang="en-US" altLang="ko-KR" sz="2400" b="1" u="sng" dirty="0" smtClean="0">
                <a:hlinkClick r:id="rId2"/>
              </a:rPr>
              <a:t>/</a:t>
            </a:r>
            <a:endParaRPr lang="en-US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1405052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400" b="1" dirty="0"/>
              <a:t>베이직 코리안 자음 </a:t>
            </a:r>
            <a:r>
              <a:rPr lang="ko-KR" altLang="en-US" sz="2400" b="1" dirty="0" smtClean="0"/>
              <a:t>배우기</a:t>
            </a:r>
            <a:endParaRPr lang="en-US" altLang="ko-KR" sz="2400" b="1" dirty="0" smtClean="0">
              <a:hlinkClick r:id="rId3"/>
            </a:endParaRPr>
          </a:p>
          <a:p>
            <a:r>
              <a:rPr lang="en-US" altLang="ko-KR" sz="2400" b="1" u="sng" dirty="0" smtClean="0">
                <a:hlinkClick r:id="rId3"/>
              </a:rPr>
              <a:t>https</a:t>
            </a:r>
            <a:r>
              <a:rPr lang="en-US" altLang="ko-KR" sz="2400" b="1" u="sng" dirty="0" smtClean="0">
                <a:hlinkClick r:id="rId3"/>
              </a:rPr>
              <a:t>://www.youtube.com/watch?v=-knqyipo4-A&amp;t=57s</a:t>
            </a:r>
            <a:r>
              <a:rPr lang="en-US" altLang="ko-KR" sz="2400" b="1" u="sng" dirty="0" smtClean="0">
                <a:hlinkClick r:id="rId3"/>
              </a:rPr>
              <a:t>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044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sz="3100" dirty="0" smtClean="0">
                <a:latin typeface="Arial Rounded MT Bold" panose="020F0704030504030204" pitchFamily="34" charset="0"/>
              </a:rPr>
              <a:t>1. Workbook </a:t>
            </a:r>
            <a:r>
              <a:rPr lang="en-US" sz="3100" dirty="0" smtClean="0">
                <a:latin typeface="Arial Rounded MT Bold" panose="020F0704030504030204" pitchFamily="34" charset="0"/>
              </a:rPr>
              <a:t>2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 </a:t>
            </a:r>
            <a:r>
              <a:rPr lang="en-US" sz="3100" dirty="0" smtClean="0">
                <a:latin typeface="Arial Rounded MT Bold" panose="020F0704030504030204" pitchFamily="34" charset="0"/>
              </a:rPr>
              <a:t>12-15</a:t>
            </a:r>
          </a:p>
          <a:p>
            <a:pPr marL="0" indent="0">
              <a:buNone/>
            </a:pPr>
            <a:endParaRPr lang="en-US" sz="31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</a:t>
            </a:r>
            <a:r>
              <a:rPr lang="en-US" sz="3100" dirty="0" smtClean="0">
                <a:latin typeface="Arial Rounded MT Bold" panose="020F0704030504030204" pitchFamily="34" charset="0"/>
              </a:rPr>
              <a:t>2.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ko-KR" sz="2800" dirty="0">
                <a:hlinkClick r:id="rId2"/>
              </a:rPr>
              <a:t>https://quizlet.com/_</a:t>
            </a:r>
            <a:r>
              <a:rPr lang="en-US" altLang="ko-KR" sz="2800" dirty="0" smtClean="0">
                <a:hlinkClick r:id="rId2"/>
              </a:rPr>
              <a:t>8cpbrx?x=1jqt&amp;i=2raghe</a:t>
            </a:r>
            <a:endParaRPr lang="en-US" altLang="ko-KR" sz="2800" dirty="0" smtClean="0"/>
          </a:p>
          <a:p>
            <a:pPr marL="0" indent="0" algn="ctr">
              <a:buNone/>
              <a:defRPr/>
            </a:pPr>
            <a:endParaRPr lang="tr-TR" sz="2800" dirty="0"/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3</a:t>
            </a:r>
            <a:r>
              <a:rPr lang="en-US" sz="3100" dirty="0" smtClean="0">
                <a:latin typeface="Arial Rounded MT Bold" panose="020F0704030504030204" pitchFamily="34" charset="0"/>
              </a:rPr>
              <a:t>. Worksheets packet</a:t>
            </a:r>
          </a:p>
          <a:p>
            <a:pPr marL="0" indent="0">
              <a:buNone/>
            </a:pPr>
            <a:r>
              <a:rPr lang="en-US" sz="15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내</a:t>
            </a:r>
            <a:r>
              <a:rPr lang="ko-KR" altLang="en-US" sz="16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 </a:t>
            </a:r>
            <a:r>
              <a:rPr lang="ko-KR" altLang="en-US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만드신 후 적어 주세요</a:t>
            </a:r>
            <a:r>
              <a:rPr lang="en-US" altLang="ko-KR" sz="16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  <a:endParaRPr lang="en-US" altLang="ko-KR" sz="1600" dirty="0" smtClean="0">
              <a:solidFill>
                <a:srgbClr val="FF0000"/>
              </a:solidFill>
              <a:latin typeface="Arial Rounded MT Bold" panose="020F0704030504030204" pitchFamily="34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sz="15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4. 2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수업 </a:t>
            </a:r>
            <a:r>
              <a:rPr lang="en-US" altLang="ko-KR" sz="3100" dirty="0" smtClean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695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26709" y="22780"/>
            <a:ext cx="1550709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12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270"/>
          <a:stretch/>
        </p:blipFill>
        <p:spPr>
          <a:xfrm>
            <a:off x="1554018" y="25400"/>
            <a:ext cx="7361382" cy="6191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69504" y="1905000"/>
            <a:ext cx="502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 smtClean="0">
                <a:solidFill>
                  <a:srgbClr val="FF0000"/>
                </a:solidFill>
              </a:rPr>
              <a:t>아</a:t>
            </a:r>
            <a:r>
              <a:rPr lang="ko-KR" altLang="en-US" sz="2000" dirty="0" smtClean="0">
                <a:solidFill>
                  <a:srgbClr val="FF0000"/>
                </a:solidFill>
              </a:rPr>
              <a:t>     야    </a:t>
            </a:r>
            <a:r>
              <a:rPr lang="ko-KR" altLang="en-US" sz="2000" dirty="0" smtClean="0">
                <a:solidFill>
                  <a:srgbClr val="FF0000"/>
                </a:solidFill>
              </a:rPr>
              <a:t>어    </a:t>
            </a:r>
            <a:r>
              <a:rPr lang="ko-KR" altLang="en-US" sz="2000" dirty="0" smtClean="0">
                <a:solidFill>
                  <a:srgbClr val="FF0000"/>
                </a:solidFill>
              </a:rPr>
              <a:t>여    오     요    우    </a:t>
            </a:r>
            <a:r>
              <a:rPr lang="ko-KR" altLang="en-US" sz="2000" dirty="0" smtClean="0">
                <a:solidFill>
                  <a:srgbClr val="FF0000"/>
                </a:solidFill>
              </a:rPr>
              <a:t> 유    으    </a:t>
            </a:r>
            <a:r>
              <a:rPr lang="ko-KR" altLang="en-US" sz="2000" dirty="0" smtClean="0">
                <a:solidFill>
                  <a:srgbClr val="FF0000"/>
                </a:solidFill>
              </a:rPr>
              <a:t>이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2030" y="2338192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</a:rPr>
              <a:t>가</a:t>
            </a:r>
            <a:r>
              <a:rPr lang="ko-KR" altLang="en-US" sz="2000" dirty="0" smtClean="0">
                <a:solidFill>
                  <a:srgbClr val="0070C0"/>
                </a:solidFill>
              </a:rPr>
              <a:t>    </a:t>
            </a:r>
            <a:r>
              <a:rPr lang="ko-KR" altLang="en-US" sz="2000" dirty="0" smtClean="0">
                <a:solidFill>
                  <a:srgbClr val="0070C0"/>
                </a:solidFill>
              </a:rPr>
              <a:t>갸     거    </a:t>
            </a:r>
            <a:r>
              <a:rPr lang="ko-KR" altLang="en-US" sz="2000" dirty="0" smtClean="0">
                <a:solidFill>
                  <a:srgbClr val="0070C0"/>
                </a:solidFill>
              </a:rPr>
              <a:t>겨    고   </a:t>
            </a:r>
            <a:r>
              <a:rPr lang="ko-KR" altLang="en-US" sz="2000" dirty="0" smtClean="0">
                <a:solidFill>
                  <a:srgbClr val="0070C0"/>
                </a:solidFill>
              </a:rPr>
              <a:t>  교    </a:t>
            </a:r>
            <a:r>
              <a:rPr lang="ko-KR" altLang="en-US" sz="2000" dirty="0" smtClean="0">
                <a:solidFill>
                  <a:srgbClr val="0070C0"/>
                </a:solidFill>
              </a:rPr>
              <a:t>구     규   </a:t>
            </a:r>
            <a:r>
              <a:rPr lang="ko-KR" altLang="en-US" sz="2000" dirty="0" smtClean="0">
                <a:solidFill>
                  <a:srgbClr val="0070C0"/>
                </a:solidFill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</a:rPr>
              <a:t>그    기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5234" y="2739704"/>
            <a:ext cx="5029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b="1" dirty="0" smtClean="0">
                <a:solidFill>
                  <a:srgbClr val="7030A0"/>
                </a:solidFill>
              </a:rPr>
              <a:t>나 </a:t>
            </a:r>
            <a:r>
              <a:rPr lang="ko-KR" altLang="en-US" sz="2000" dirty="0" smtClean="0">
                <a:solidFill>
                  <a:srgbClr val="7030A0"/>
                </a:solidFill>
              </a:rPr>
              <a:t>    냐   </a:t>
            </a:r>
            <a:r>
              <a:rPr lang="ko-KR" altLang="en-US" sz="2000" dirty="0" smtClean="0">
                <a:solidFill>
                  <a:srgbClr val="7030A0"/>
                </a:solidFill>
              </a:rPr>
              <a:t> 너    녀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너   </a:t>
            </a:r>
            <a:r>
              <a:rPr lang="ko-KR" altLang="en-US" sz="2000" dirty="0" smtClean="0">
                <a:solidFill>
                  <a:srgbClr val="7030A0"/>
                </a:solidFill>
              </a:rPr>
              <a:t>  교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누     뉴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누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니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0182" y="3174298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00B050"/>
                </a:solidFill>
              </a:rPr>
              <a:t> 다    댜   </a:t>
            </a:r>
            <a:r>
              <a:rPr lang="ko-KR" altLang="en-US" sz="2000" dirty="0" smtClean="0">
                <a:solidFill>
                  <a:srgbClr val="00B050"/>
                </a:solidFill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</a:rPr>
              <a:t>더    뎌     더    됴    </a:t>
            </a:r>
            <a:r>
              <a:rPr lang="ko-KR" altLang="en-US" sz="2000" dirty="0" smtClean="0">
                <a:solidFill>
                  <a:srgbClr val="00B050"/>
                </a:solidFill>
              </a:rPr>
              <a:t>두     듀    </a:t>
            </a:r>
            <a:r>
              <a:rPr lang="ko-KR" altLang="en-US" sz="2000" dirty="0" smtClean="0">
                <a:solidFill>
                  <a:srgbClr val="00B050"/>
                </a:solidFill>
              </a:rPr>
              <a:t>두     디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19400" y="3583644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 라    랴    러    려     러    료     루    </a:t>
            </a:r>
            <a:r>
              <a:rPr lang="ko-KR" altLang="en-US" sz="2000" dirty="0" smtClean="0">
                <a:solidFill>
                  <a:srgbClr val="FF0000"/>
                </a:solidFill>
              </a:rPr>
              <a:t>류    </a:t>
            </a:r>
            <a:r>
              <a:rPr lang="ko-KR" altLang="en-US" sz="2000" dirty="0" smtClean="0">
                <a:solidFill>
                  <a:srgbClr val="FF0000"/>
                </a:solidFill>
              </a:rPr>
              <a:t> 루    리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0715" y="4016836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0070C0"/>
                </a:solidFill>
              </a:rPr>
              <a:t>마     먀    </a:t>
            </a:r>
            <a:r>
              <a:rPr lang="ko-KR" altLang="en-US" sz="2000" dirty="0" smtClean="0">
                <a:solidFill>
                  <a:srgbClr val="0070C0"/>
                </a:solidFill>
              </a:rPr>
              <a:t>머  </a:t>
            </a:r>
            <a:r>
              <a:rPr lang="ko-KR" altLang="en-US" sz="2000" dirty="0" smtClean="0">
                <a:solidFill>
                  <a:srgbClr val="0070C0"/>
                </a:solidFill>
              </a:rPr>
              <a:t>  </a:t>
            </a:r>
            <a:r>
              <a:rPr lang="ko-KR" altLang="en-US" sz="2000" dirty="0" smtClean="0">
                <a:solidFill>
                  <a:srgbClr val="0070C0"/>
                </a:solidFill>
              </a:rPr>
              <a:t>며     머    묘   </a:t>
            </a:r>
            <a:r>
              <a:rPr lang="ko-KR" altLang="en-US" sz="2000" dirty="0" smtClean="0">
                <a:solidFill>
                  <a:srgbClr val="0070C0"/>
                </a:solidFill>
              </a:rPr>
              <a:t>  무    </a:t>
            </a:r>
            <a:r>
              <a:rPr lang="ko-KR" altLang="en-US" sz="2000" dirty="0" smtClean="0">
                <a:solidFill>
                  <a:srgbClr val="0070C0"/>
                </a:solidFill>
              </a:rPr>
              <a:t>뮤    </a:t>
            </a:r>
            <a:r>
              <a:rPr lang="ko-KR" altLang="en-US" sz="2000" dirty="0" smtClean="0">
                <a:solidFill>
                  <a:srgbClr val="0070C0"/>
                </a:solidFill>
              </a:rPr>
              <a:t>무    </a:t>
            </a:r>
            <a:r>
              <a:rPr lang="ko-KR" altLang="en-US" sz="2000" dirty="0" smtClean="0">
                <a:solidFill>
                  <a:srgbClr val="0070C0"/>
                </a:solidFill>
              </a:rPr>
              <a:t>미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8971" y="4437137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7030A0"/>
                </a:solidFill>
              </a:rPr>
              <a:t>바   </a:t>
            </a:r>
            <a:r>
              <a:rPr lang="ko-KR" altLang="en-US" sz="2000" dirty="0" smtClean="0">
                <a:solidFill>
                  <a:srgbClr val="7030A0"/>
                </a:solidFill>
              </a:rPr>
              <a:t>  뱌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버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벼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버   </a:t>
            </a:r>
            <a:r>
              <a:rPr lang="ko-KR" altLang="en-US" sz="2000" dirty="0" smtClean="0">
                <a:solidFill>
                  <a:srgbClr val="7030A0"/>
                </a:solidFill>
              </a:rPr>
              <a:t>  뵤    </a:t>
            </a:r>
            <a:r>
              <a:rPr lang="ko-KR" altLang="en-US" sz="2000" dirty="0" smtClean="0">
                <a:solidFill>
                  <a:srgbClr val="7030A0"/>
                </a:solidFill>
              </a:rPr>
              <a:t>부    뷰    </a:t>
            </a:r>
            <a:r>
              <a:rPr lang="ko-KR" altLang="en-US" sz="2000" dirty="0" smtClean="0">
                <a:solidFill>
                  <a:srgbClr val="7030A0"/>
                </a:solidFill>
              </a:rPr>
              <a:t> </a:t>
            </a:r>
            <a:r>
              <a:rPr lang="ko-KR" altLang="en-US" sz="2000" dirty="0" smtClean="0">
                <a:solidFill>
                  <a:srgbClr val="7030A0"/>
                </a:solidFill>
              </a:rPr>
              <a:t>부    비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40182" y="4875277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00B050"/>
                </a:solidFill>
              </a:rPr>
              <a:t>사  </a:t>
            </a:r>
            <a:r>
              <a:rPr lang="ko-KR" altLang="en-US" sz="2000" dirty="0" smtClean="0">
                <a:solidFill>
                  <a:srgbClr val="00B050"/>
                </a:solidFill>
              </a:rPr>
              <a:t>   </a:t>
            </a:r>
            <a:r>
              <a:rPr lang="ko-KR" altLang="en-US" sz="2000" dirty="0" smtClean="0">
                <a:solidFill>
                  <a:srgbClr val="00B050"/>
                </a:solidFill>
              </a:rPr>
              <a:t>샤    서     </a:t>
            </a:r>
            <a:r>
              <a:rPr lang="ko-KR" altLang="en-US" sz="2000" dirty="0" smtClean="0">
                <a:solidFill>
                  <a:srgbClr val="00B050"/>
                </a:solidFill>
              </a:rPr>
              <a:t>셔    서    쇼     </a:t>
            </a:r>
            <a:r>
              <a:rPr lang="ko-KR" altLang="en-US" sz="2000" dirty="0" smtClean="0">
                <a:solidFill>
                  <a:srgbClr val="00B050"/>
                </a:solidFill>
              </a:rPr>
              <a:t>수    슈     수    시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0715" y="5259061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자   </a:t>
            </a:r>
            <a:r>
              <a:rPr lang="ko-KR" altLang="en-US" sz="2000" dirty="0" smtClean="0">
                <a:solidFill>
                  <a:srgbClr val="FF0000"/>
                </a:solidFill>
              </a:rPr>
              <a:t> 쟈     저     져    저    죠     </a:t>
            </a:r>
            <a:r>
              <a:rPr lang="ko-KR" altLang="en-US" sz="2000" dirty="0" smtClean="0">
                <a:solidFill>
                  <a:srgbClr val="FF0000"/>
                </a:solidFill>
              </a:rPr>
              <a:t>주    쥬    </a:t>
            </a:r>
            <a:r>
              <a:rPr lang="ko-KR" altLang="en-US" sz="2000" dirty="0" smtClean="0">
                <a:solidFill>
                  <a:srgbClr val="FF0000"/>
                </a:solidFill>
              </a:rPr>
              <a:t>주    </a:t>
            </a:r>
            <a:r>
              <a:rPr lang="ko-KR" altLang="en-US" sz="2000" dirty="0" smtClean="0">
                <a:solidFill>
                  <a:srgbClr val="FF0000"/>
                </a:solidFill>
              </a:rPr>
              <a:t>지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2075" y="5699211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0070C0"/>
                </a:solidFill>
              </a:rPr>
              <a:t>하   </a:t>
            </a:r>
            <a:r>
              <a:rPr lang="ko-KR" altLang="en-US" sz="2000" dirty="0" smtClean="0">
                <a:solidFill>
                  <a:srgbClr val="0070C0"/>
                </a:solidFill>
              </a:rPr>
              <a:t> 햐    허     혀     허    효    후     휴     </a:t>
            </a:r>
            <a:r>
              <a:rPr lang="ko-KR" altLang="en-US" sz="2000" dirty="0" smtClean="0">
                <a:solidFill>
                  <a:srgbClr val="0070C0"/>
                </a:solidFill>
              </a:rPr>
              <a:t>후    히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4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348" r="4348"/>
          <a:stretch/>
        </p:blipFill>
        <p:spPr>
          <a:xfrm>
            <a:off x="1828800" y="76201"/>
            <a:ext cx="6400800" cy="6275506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-7620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0"/>
            <a:ext cx="15136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13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6600" y="9906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너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86600" y="1680013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도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0436" y="2494523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루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80827" y="3190359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므</a:t>
            </a:r>
            <a:r>
              <a:rPr lang="ko-KR" altLang="en-US" sz="4000" b="1" smtClean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069" y="401528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비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10332" y="477005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셔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34885" y="5501454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FF0000"/>
                </a:solidFill>
              </a:rPr>
              <a:t>요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6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3614"/>
          <a:stretch/>
        </p:blipFill>
        <p:spPr>
          <a:xfrm>
            <a:off x="609600" y="528184"/>
            <a:ext cx="8153400" cy="5837093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2258724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14</a:t>
            </a:r>
            <a:endParaRPr lang="en-US" sz="25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102463" y="1782286"/>
            <a:ext cx="3385295" cy="25049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102462" y="1750726"/>
            <a:ext cx="3385295" cy="13105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042144" y="4386802"/>
            <a:ext cx="3437261" cy="12315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102461" y="3057707"/>
            <a:ext cx="3385295" cy="25787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7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52400"/>
            <a:ext cx="7315200" cy="61722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276" y="0"/>
            <a:ext cx="1572924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P. 14</a:t>
            </a:r>
            <a:endParaRPr lang="en-US" altLang="ko-KR" sz="2500" dirty="0" smtClean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72372" y="970197"/>
            <a:ext cx="599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ㄱ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98856" y="2443586"/>
            <a:ext cx="572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 smtClean="0">
                <a:solidFill>
                  <a:srgbClr val="FF0000"/>
                </a:solidFill>
              </a:rPr>
              <a:t>ㅈ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55544" y="2198303"/>
            <a:ext cx="615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ㅁ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76178" y="3716648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ㄹ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34372" y="1126316"/>
            <a:ext cx="599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FF0000"/>
                </a:solidFill>
              </a:rPr>
              <a:t>ㄱ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80067" y="3727879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ㄷ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65415" y="3572546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ㅇ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26282" y="5045676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ㅇ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65687" y="5045675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>
                <a:solidFill>
                  <a:srgbClr val="FF0000"/>
                </a:solidFill>
              </a:rPr>
              <a:t>ㅁ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59193" y="5026885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>
                <a:solidFill>
                  <a:srgbClr val="FF0000"/>
                </a:solidFill>
              </a:rPr>
              <a:t>ㄴ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7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2" grpId="0"/>
      <p:bldP spid="16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01" y="0"/>
            <a:ext cx="7430799" cy="6351707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1633128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15</a:t>
            </a:r>
            <a:endParaRPr lang="en-US" altLang="ko-KR" sz="25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3518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P. 15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48089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515"/>
            <a:ext cx="9134168" cy="636228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7515"/>
            <a:ext cx="1011381" cy="5409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20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100519" y="3357142"/>
            <a:ext cx="312968" cy="282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840716" y="2329496"/>
            <a:ext cx="312274" cy="290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224703" y="4926191"/>
            <a:ext cx="312274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82429" y="3365973"/>
            <a:ext cx="283885" cy="290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693759" y="3361028"/>
            <a:ext cx="283885" cy="290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865809" y="1967464"/>
            <a:ext cx="312968" cy="233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199963" y="1960763"/>
            <a:ext cx="312968" cy="282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345200" y="3952443"/>
            <a:ext cx="458216" cy="233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800948" y="3966443"/>
            <a:ext cx="378691" cy="2122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245404" y="2313084"/>
            <a:ext cx="312968" cy="282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655026" y="2315133"/>
            <a:ext cx="312968" cy="282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015781" y="4867325"/>
            <a:ext cx="284516" cy="282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429966" y="4884258"/>
            <a:ext cx="312968" cy="256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831152" y="4880638"/>
            <a:ext cx="312968" cy="256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336329" y="4922336"/>
            <a:ext cx="312968" cy="282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779657" y="4934616"/>
            <a:ext cx="327244" cy="2602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317" y="5636091"/>
            <a:ext cx="5138738" cy="1178865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6290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20" grpId="0" animBg="1"/>
      <p:bldP spid="17" grpId="0" animBg="1"/>
      <p:bldP spid="18" grpId="0" animBg="1"/>
      <p:bldP spid="14" grpId="0" animBg="1"/>
      <p:bldP spid="16" grpId="0" animBg="1"/>
      <p:bldP spid="19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xmlns="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xmlns="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2362200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xmlns="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82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6041"/>
            <a:ext cx="8752657" cy="941506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en-US" b="1" dirty="0" smtClean="0"/>
              <a:t>Reference</a:t>
            </a:r>
            <a:r>
              <a:rPr lang="en-US" b="1" dirty="0"/>
              <a:t>s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371601"/>
            <a:ext cx="8828857" cy="48768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ko-KR" sz="7200" dirty="0" smtClean="0"/>
          </a:p>
          <a:p>
            <a:pPr marL="0" indent="0">
              <a:buNone/>
            </a:pPr>
            <a:r>
              <a:rPr lang="en-US" altLang="ko-KR" sz="7200" dirty="0" smtClean="0"/>
              <a:t>• </a:t>
            </a:r>
            <a:r>
              <a:rPr lang="ko-KR" altLang="en-US" sz="7200" dirty="0" smtClean="0"/>
              <a:t>재외동포를 </a:t>
            </a:r>
            <a:r>
              <a:rPr lang="ko-KR" altLang="en-US" sz="7200" dirty="0"/>
              <a:t>위한 한국어 </a:t>
            </a:r>
            <a:r>
              <a:rPr lang="en-US" altLang="ko-KR" sz="7200" dirty="0" smtClean="0"/>
              <a:t>1-1</a:t>
            </a:r>
            <a:r>
              <a:rPr lang="en-US" altLang="ko-KR" sz="7200" dirty="0"/>
              <a:t> (</a:t>
            </a:r>
            <a:r>
              <a:rPr lang="ko-KR" altLang="en-US" sz="7200" dirty="0"/>
              <a:t>영어권</a:t>
            </a:r>
            <a:r>
              <a:rPr lang="en-US" altLang="ko-KR" sz="7200" dirty="0"/>
              <a:t>)  </a:t>
            </a:r>
            <a:endParaRPr lang="en-US" altLang="ko-KR" sz="7200" dirty="0" smtClean="0"/>
          </a:p>
          <a:p>
            <a:pPr marL="0" indent="0">
              <a:buNone/>
            </a:pPr>
            <a:r>
              <a:rPr lang="en-US" altLang="ko-KR" sz="7200" dirty="0" smtClean="0"/>
              <a:t>• </a:t>
            </a:r>
            <a:r>
              <a:rPr lang="ko-KR" altLang="en-US" sz="7200" dirty="0" smtClean="0"/>
              <a:t>재외동포를 </a:t>
            </a:r>
            <a:r>
              <a:rPr lang="ko-KR" altLang="en-US" sz="7200" dirty="0"/>
              <a:t>위한 한국어 </a:t>
            </a:r>
            <a:r>
              <a:rPr lang="en-US" altLang="ko-KR" sz="7200" dirty="0" smtClean="0"/>
              <a:t>1-1</a:t>
            </a:r>
            <a:r>
              <a:rPr lang="en-US" altLang="ko-KR" sz="7200" dirty="0"/>
              <a:t> (</a:t>
            </a:r>
            <a:r>
              <a:rPr lang="ko-KR" altLang="en-US" sz="7200" dirty="0"/>
              <a:t>범용</a:t>
            </a:r>
            <a:r>
              <a:rPr lang="en-US" altLang="ko-KR" sz="7200" dirty="0" smtClean="0"/>
              <a:t>)</a:t>
            </a:r>
          </a:p>
          <a:p>
            <a:pPr marL="0" indent="0">
              <a:buNone/>
            </a:pPr>
            <a:endParaRPr lang="en-US" altLang="ko-KR" sz="7200" b="1" u="sng" dirty="0" smtClean="0"/>
          </a:p>
          <a:p>
            <a:pPr marL="0" indent="0">
              <a:buNone/>
            </a:pPr>
            <a:r>
              <a:rPr lang="en-US" altLang="ko-KR" sz="7200" dirty="0" smtClean="0"/>
              <a:t>• </a:t>
            </a:r>
            <a:r>
              <a:rPr lang="ko-KR" altLang="en-US" sz="7200" dirty="0" smtClean="0"/>
              <a:t>베이직 </a:t>
            </a:r>
            <a:r>
              <a:rPr lang="ko-KR" altLang="en-US" sz="7200" dirty="0" smtClean="0"/>
              <a:t>코리안</a:t>
            </a:r>
            <a:endParaRPr lang="en-US" altLang="ko-KR" sz="7200" dirty="0" smtClean="0"/>
          </a:p>
          <a:p>
            <a:pPr marL="169863" indent="0">
              <a:buNone/>
            </a:pPr>
            <a:r>
              <a:rPr lang="en-US" altLang="ko-KR" sz="7200" b="1" u="sng" dirty="0" smtClean="0">
                <a:hlinkClick r:id="rId2"/>
              </a:rPr>
              <a:t>https</a:t>
            </a:r>
            <a:r>
              <a:rPr lang="en-US" altLang="ko-KR" sz="7200" b="1" u="sng" dirty="0">
                <a:hlinkClick r:id="rId2"/>
              </a:rPr>
              <a:t>://www.youtube.com/watch?v=-</a:t>
            </a:r>
            <a:r>
              <a:rPr lang="en-US" altLang="ko-KR" sz="7200" b="1" u="sng" dirty="0" smtClean="0">
                <a:hlinkClick r:id="rId2"/>
              </a:rPr>
              <a:t>knqyipo4-A&amp;t=57s</a:t>
            </a:r>
            <a:endParaRPr lang="en-US" altLang="ko-KR" sz="7200" b="1" u="sng" dirty="0" smtClean="0"/>
          </a:p>
          <a:p>
            <a:pPr marL="0" indent="0">
              <a:buNone/>
            </a:pPr>
            <a:endParaRPr lang="en-US" altLang="ko-KR" sz="7200" b="1" u="sng" dirty="0"/>
          </a:p>
          <a:p>
            <a:pPr marL="169863" indent="0">
              <a:buNone/>
            </a:pPr>
            <a:r>
              <a:rPr lang="en-US" altLang="ko-KR" sz="7200" b="1" u="sng" dirty="0" smtClean="0">
                <a:hlinkClick r:id="rId3"/>
              </a:rPr>
              <a:t>          https</a:t>
            </a:r>
            <a:r>
              <a:rPr lang="en-US" altLang="ko-KR" sz="7200" b="1" u="sng" dirty="0">
                <a:hlinkClick r:id="rId3"/>
              </a:rPr>
              <a:t>://www.youtube.com/watch?v=uG2XqoL7t8s&amp;list=PLApkQ92Fw_1f8q24ZXz9h9cdgWlBAmwZS</a:t>
            </a:r>
            <a:endParaRPr lang="en-US" altLang="ko-KR" sz="7200" b="1" u="sng" dirty="0" smtClean="0"/>
          </a:p>
          <a:p>
            <a:pPr marL="0" indent="0">
              <a:buNone/>
            </a:pPr>
            <a:endParaRPr lang="en-US" altLang="ko-KR" sz="7200" b="1" u="sng" dirty="0" smtClean="0"/>
          </a:p>
          <a:p>
            <a:pPr marL="0" indent="0">
              <a:buNone/>
            </a:pPr>
            <a:endParaRPr lang="en-US" altLang="ko-KR" sz="7200" b="1" u="sng" dirty="0"/>
          </a:p>
          <a:p>
            <a:pPr marL="0" indent="0">
              <a:buNone/>
            </a:pPr>
            <a:r>
              <a:rPr lang="en-US" altLang="ko-KR" sz="7200" dirty="0"/>
              <a:t>• </a:t>
            </a:r>
            <a:r>
              <a:rPr lang="en-US" altLang="ko-KR" sz="7200" dirty="0" smtClean="0"/>
              <a:t> </a:t>
            </a:r>
            <a:r>
              <a:rPr lang="en-US" sz="7200" dirty="0" smtClean="0">
                <a:hlinkClick r:id="rId4"/>
              </a:rPr>
              <a:t>https</a:t>
            </a:r>
            <a:r>
              <a:rPr lang="en-US" sz="7200" dirty="0">
                <a:hlinkClick r:id="rId4"/>
              </a:rPr>
              <a:t>://</a:t>
            </a:r>
            <a:r>
              <a:rPr lang="en-US" sz="7200" dirty="0" smtClean="0">
                <a:hlinkClick r:id="rId4"/>
              </a:rPr>
              <a:t>kleartextbook.com/beginning/lesson-ppt/beginning-one-lesson-hangul</a:t>
            </a:r>
            <a:r>
              <a:rPr lang="en-US" sz="7200" dirty="0">
                <a:hlinkClick r:id="rId4"/>
              </a:rPr>
              <a:t>/</a:t>
            </a:r>
            <a:endParaRPr lang="en-US" altLang="ko-KR" sz="7200" b="1" u="sng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/>
            </a:r>
            <a:br>
              <a:rPr lang="ko-KR" altLang="en-US" sz="2400" dirty="0"/>
            </a:br>
            <a:r>
              <a:rPr lang="ko-KR" altLang="en-US" sz="2400" dirty="0"/>
              <a:t/>
            </a:r>
            <a:br>
              <a:rPr lang="ko-KR" alt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61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-941" t="995" r="941" b="2163"/>
          <a:stretch/>
        </p:blipFill>
        <p:spPr>
          <a:xfrm>
            <a:off x="-76200" y="-7515"/>
            <a:ext cx="9210368" cy="6363856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-7515"/>
            <a:ext cx="1011381" cy="99811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2800" dirty="0" smtClean="0">
                <a:solidFill>
                  <a:schemeClr val="bg1"/>
                </a:solidFill>
              </a:rPr>
              <a:t>P. 21</a:t>
            </a:r>
            <a:endParaRPr kumimoji="1" lang="en-US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113045" y="3326145"/>
            <a:ext cx="312968" cy="256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302970" y="180334"/>
            <a:ext cx="343501" cy="351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728091" y="3317333"/>
            <a:ext cx="415636" cy="23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765283" y="2113010"/>
            <a:ext cx="312968" cy="2825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197783" y="2102531"/>
            <a:ext cx="312968" cy="2807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363240" y="2143702"/>
            <a:ext cx="284516" cy="233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818445" y="173375"/>
            <a:ext cx="344265" cy="256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795272" y="4518200"/>
            <a:ext cx="504038" cy="2335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269498" y="4545724"/>
            <a:ext cx="312968" cy="256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681493" y="4484243"/>
            <a:ext cx="312968" cy="31080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316" y="5413846"/>
            <a:ext cx="6162675" cy="1444154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3929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8" grpId="0" animBg="1"/>
      <p:bldP spid="14" grpId="0" animBg="1"/>
      <p:bldP spid="16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00944" y="1159867"/>
            <a:ext cx="3581400" cy="4928844"/>
          </a:xfrm>
          <a:noFill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사다리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라디오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바나나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어머니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모자</a:t>
            </a:r>
            <a:endParaRPr lang="en-US" altLang="ko-KR" sz="4400" b="1" dirty="0" smtClean="0"/>
          </a:p>
          <a:p>
            <a:pPr marL="0" indent="0">
              <a:lnSpc>
                <a:spcPct val="110000"/>
              </a:lnSpc>
              <a:buNone/>
            </a:pPr>
            <a:endParaRPr lang="en-US" altLang="ko-KR" sz="4000" b="1" dirty="0" smtClean="0"/>
          </a:p>
          <a:p>
            <a:pPr>
              <a:lnSpc>
                <a:spcPct val="110000"/>
              </a:lnSpc>
            </a:pPr>
            <a:endParaRPr lang="en-US" altLang="ko-KR" sz="4000" b="1" dirty="0"/>
          </a:p>
          <a:p>
            <a:pPr marL="0" indent="0">
              <a:buNone/>
            </a:pPr>
            <a:endParaRPr lang="en-US" altLang="ko-KR" sz="3600" b="1" dirty="0" smtClean="0"/>
          </a:p>
          <a:p>
            <a:endParaRPr lang="en-US" sz="36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191000" cy="39624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ladder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>
                <a:solidFill>
                  <a:srgbClr val="FF0000"/>
                </a:solidFill>
              </a:rPr>
              <a:t>r</a:t>
            </a:r>
            <a:r>
              <a:rPr lang="en-US" sz="4800" b="1" dirty="0" smtClean="0">
                <a:solidFill>
                  <a:srgbClr val="FF0000"/>
                </a:solidFill>
              </a:rPr>
              <a:t>adio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banana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mother</a:t>
            </a:r>
            <a:endParaRPr lang="en-US" sz="4800" b="1" dirty="0"/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hat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9530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20-21 </a:t>
            </a:r>
            <a:r>
              <a:rPr lang="ko-KR" altLang="en-US" sz="32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7882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108364" y="1343787"/>
            <a:ext cx="2895600" cy="42672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4400" b="1" dirty="0" smtClean="0"/>
              <a:t>나무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아버지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고기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소시지</a:t>
            </a:r>
            <a:endParaRPr lang="en-US" altLang="ko-KR" sz="4400" b="1" dirty="0" smtClean="0"/>
          </a:p>
          <a:p>
            <a:pPr>
              <a:lnSpc>
                <a:spcPct val="110000"/>
              </a:lnSpc>
            </a:pPr>
            <a:r>
              <a:rPr lang="ko-KR" altLang="en-US" sz="4400" b="1" dirty="0" smtClean="0"/>
              <a:t>주스</a:t>
            </a:r>
            <a:endParaRPr lang="en-US" altLang="ko-KR" sz="4400" b="1" dirty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 marL="0" indent="0">
              <a:lnSpc>
                <a:spcPct val="110000"/>
              </a:lnSpc>
              <a:buNone/>
            </a:pPr>
            <a:endParaRPr lang="en-US" altLang="ko-KR" sz="4400" b="1" dirty="0" smtClean="0"/>
          </a:p>
          <a:p>
            <a:pPr>
              <a:lnSpc>
                <a:spcPct val="110000"/>
              </a:lnSpc>
            </a:pPr>
            <a:endParaRPr lang="en-US" altLang="ko-KR" sz="4400" b="1" dirty="0"/>
          </a:p>
          <a:p>
            <a:pPr marL="0" indent="0">
              <a:buNone/>
            </a:pPr>
            <a:endParaRPr lang="en-US" altLang="ko-KR" sz="4000" b="1" dirty="0" smtClean="0"/>
          </a:p>
          <a:p>
            <a:endParaRPr lang="en-US" sz="4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114800" y="1198314"/>
            <a:ext cx="3962400" cy="441960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tree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father</a:t>
            </a: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meat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sausage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4800" b="1" dirty="0" smtClean="0">
                <a:solidFill>
                  <a:srgbClr val="FF0000"/>
                </a:solidFill>
              </a:rPr>
              <a:t>juice</a:t>
            </a:r>
            <a:endParaRPr lang="en-US" sz="4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0" y="27038"/>
            <a:ext cx="4876800" cy="582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P</a:t>
            </a:r>
            <a:r>
              <a:rPr lang="en-US" sz="2800" dirty="0" smtClean="0"/>
              <a:t>. 28-29 </a:t>
            </a:r>
            <a:r>
              <a:rPr lang="ko-KR" altLang="en-US" sz="3200" b="1" dirty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3200" b="1" dirty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21097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2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</a:t>
            </a:r>
            <a:r>
              <a:rPr kumimoji="1" lang="en-US" altLang="ko-KR" sz="4000" dirty="0" smtClean="0"/>
              <a:t>2</a:t>
            </a:r>
            <a:r>
              <a:rPr kumimoji="1" lang="ko-KR" altLang="en-US" sz="4000" dirty="0" smtClean="0"/>
              <a:t>과 </a:t>
            </a:r>
            <a:r>
              <a:rPr kumimoji="1" lang="ko-KR" altLang="en-US" sz="4000" dirty="0" smtClean="0"/>
              <a:t>단어 연습하기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ko-KR" altLang="en-US" sz="4000" b="1" dirty="0" smtClean="0"/>
              <a:t>자음</a:t>
            </a:r>
            <a:r>
              <a:rPr kumimoji="1" lang="en-US" altLang="ko-KR" sz="4000" b="1" dirty="0" smtClean="0"/>
              <a:t>1 (</a:t>
            </a:r>
            <a:r>
              <a:rPr kumimoji="1" lang="en-US" altLang="ko-KR" sz="4000" b="1" dirty="0" smtClean="0"/>
              <a:t>consonants)</a:t>
            </a:r>
          </a:p>
          <a:p>
            <a:pPr marL="0" indent="0" algn="ctr">
              <a:buNone/>
              <a:defRPr/>
            </a:pPr>
            <a:r>
              <a:rPr lang="en-US" altLang="ko-KR" dirty="0" smtClean="0">
                <a:hlinkClick r:id="rId3"/>
              </a:rPr>
              <a:t>https</a:t>
            </a:r>
            <a:r>
              <a:rPr lang="en-US" altLang="ko-KR" dirty="0" smtClean="0">
                <a:hlinkClick r:id="rId3"/>
              </a:rPr>
              <a:t>://quizlet.com/_</a:t>
            </a:r>
            <a:r>
              <a:rPr lang="en-US" altLang="ko-KR" dirty="0" smtClean="0">
                <a:hlinkClick r:id="rId3"/>
              </a:rPr>
              <a:t>8cpbrx?x=1jqt&amp;i=2raghe</a:t>
            </a:r>
            <a:endParaRPr lang="tr-TR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7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115509"/>
              </p:ext>
            </p:extLst>
          </p:nvPr>
        </p:nvGraphicFramePr>
        <p:xfrm>
          <a:off x="1087798" y="938248"/>
          <a:ext cx="7369074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90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latin typeface="Arial Black"/>
                          <a:cs typeface="Arial Black"/>
                        </a:rPr>
                        <a:t>Lip</a:t>
                      </a:r>
                      <a:r>
                        <a:rPr lang="en-US" sz="3600" b="0" baseline="0" dirty="0" smtClean="0">
                          <a:latin typeface="Arial Black"/>
                          <a:cs typeface="Arial Black"/>
                        </a:rPr>
                        <a:t> sounds</a:t>
                      </a:r>
                      <a:endParaRPr lang="en-US" sz="3600" b="0" dirty="0">
                        <a:latin typeface="Arial Black"/>
                        <a:cs typeface="Arial Black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671286" y="2253039"/>
          <a:ext cx="7874000" cy="3153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8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41694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ㅁ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ㅂ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ㅍ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ㅃ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31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340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52804" y="4598245"/>
            <a:ext cx="12490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p,b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827" y="4598245"/>
            <a:ext cx="1031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p</a:t>
            </a:r>
            <a:r>
              <a:rPr lang="en-US" sz="4000" baseline="30000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3151" y="4626114"/>
            <a:ext cx="9797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/p’/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5645" y="4620107"/>
            <a:ext cx="9925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/m/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8408" y="5546813"/>
            <a:ext cx="838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FF6600"/>
                </a:solidFill>
              </a:rPr>
              <a:t>p</a:t>
            </a:r>
            <a:r>
              <a:rPr lang="en-US" sz="2800" dirty="0" smtClean="0"/>
              <a:t>ill)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952619" y="5557132"/>
            <a:ext cx="124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(s</a:t>
            </a:r>
            <a:r>
              <a:rPr lang="en-US" sz="2800" dirty="0" smtClean="0">
                <a:solidFill>
                  <a:srgbClr val="FF6600"/>
                </a:solidFill>
              </a:rPr>
              <a:t>p</a:t>
            </a:r>
            <a:r>
              <a:rPr lang="en-US" sz="2800" dirty="0" smtClean="0"/>
              <a:t>eak)</a:t>
            </a:r>
            <a:endParaRPr lang="en-US" sz="2800" dirty="0"/>
          </a:p>
        </p:txBody>
      </p:sp>
      <p:pic>
        <p:nvPicPr>
          <p:cNvPr id="2" name="Picture 1" descr="자음_미음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5243" y="3758151"/>
            <a:ext cx="840409" cy="840409"/>
          </a:xfrm>
          <a:prstGeom prst="rect">
            <a:avLst/>
          </a:prstGeom>
        </p:spPr>
      </p:pic>
      <p:pic>
        <p:nvPicPr>
          <p:cNvPr id="3" name="Picture 2" descr="자음-비읍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9046" y="3764134"/>
            <a:ext cx="840409" cy="840409"/>
          </a:xfrm>
          <a:prstGeom prst="rect">
            <a:avLst/>
          </a:prstGeom>
        </p:spPr>
      </p:pic>
      <p:pic>
        <p:nvPicPr>
          <p:cNvPr id="4" name="Picture 3" descr="자음-피읍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8408" y="3746331"/>
            <a:ext cx="840410" cy="840410"/>
          </a:xfrm>
          <a:prstGeom prst="rect">
            <a:avLst/>
          </a:prstGeom>
        </p:spPr>
      </p:pic>
      <p:pic>
        <p:nvPicPr>
          <p:cNvPr id="16" name="Picture 15" descr="자음_쌍비읍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2315" y="3779698"/>
            <a:ext cx="840409" cy="840409"/>
          </a:xfrm>
          <a:prstGeom prst="rect">
            <a:avLst/>
          </a:prstGeom>
        </p:spPr>
      </p:pic>
      <p:pic>
        <p:nvPicPr>
          <p:cNvPr id="20" name="Picture 19" descr="미음.pn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170" y="1113377"/>
            <a:ext cx="748224" cy="747844"/>
          </a:xfrm>
          <a:prstGeom prst="rect">
            <a:avLst/>
          </a:prstGeom>
          <a:ln w="19050" cmpd="sng">
            <a:solidFill>
              <a:srgbClr val="4F81BD"/>
            </a:solidFill>
          </a:ln>
        </p:spPr>
      </p:pic>
      <p:sp>
        <p:nvSpPr>
          <p:cNvPr id="15" name="직사각형 14"/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7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t="-1" r="47826" b="-4148"/>
          <a:stretch/>
        </p:blipFill>
        <p:spPr>
          <a:xfrm>
            <a:off x="1828800" y="66769"/>
            <a:ext cx="6324601" cy="68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5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083274"/>
              </p:ext>
            </p:extLst>
          </p:nvPr>
        </p:nvGraphicFramePr>
        <p:xfrm>
          <a:off x="1073073" y="908601"/>
          <a:ext cx="7369074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690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 smtClean="0">
                          <a:latin typeface="Arial Black"/>
                          <a:cs typeface="Arial Black"/>
                        </a:rPr>
                        <a:t>Gum ridge (alveolar)</a:t>
                      </a:r>
                      <a:r>
                        <a:rPr lang="en-US" sz="3600" b="0" baseline="0" dirty="0" smtClean="0">
                          <a:latin typeface="Arial Black"/>
                          <a:cs typeface="Arial Black"/>
                        </a:rPr>
                        <a:t> sounds</a:t>
                      </a:r>
                      <a:endParaRPr lang="en-US" sz="3600" b="0" dirty="0">
                        <a:latin typeface="Arial Black"/>
                        <a:cs typeface="Arial Black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7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4" name="Picture 13" descr="니은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337" y="1075590"/>
            <a:ext cx="651963" cy="658023"/>
          </a:xfrm>
          <a:prstGeom prst="rect">
            <a:avLst/>
          </a:prstGeom>
          <a:ln w="19050" cmpd="sng">
            <a:solidFill>
              <a:srgbClr val="4F81BD"/>
            </a:solidFill>
          </a:ln>
        </p:spPr>
      </p:pic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671286" y="2253039"/>
          <a:ext cx="7874000" cy="3153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1694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ㄴ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ㄷ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ㅌ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ㄸ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0" dirty="0" smtClean="0">
                          <a:latin typeface="나눔고딕"/>
                          <a:ea typeface="나눔고딕"/>
                          <a:cs typeface="나눔고딕"/>
                        </a:rPr>
                        <a:t>ㄹ</a:t>
                      </a:r>
                      <a:endParaRPr lang="en-US" sz="8000" dirty="0"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331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3403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8" name="Picture 17" descr="자음_니은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216" y="3814377"/>
            <a:ext cx="759356" cy="759356"/>
          </a:xfrm>
          <a:prstGeom prst="rect">
            <a:avLst/>
          </a:prstGeom>
        </p:spPr>
      </p:pic>
      <p:pic>
        <p:nvPicPr>
          <p:cNvPr id="20" name="Picture 19" descr="자음_디귿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8648" y="3759947"/>
            <a:ext cx="850071" cy="850071"/>
          </a:xfrm>
          <a:prstGeom prst="rect">
            <a:avLst/>
          </a:prstGeom>
        </p:spPr>
      </p:pic>
      <p:pic>
        <p:nvPicPr>
          <p:cNvPr id="21" name="Picture 20" descr="자음_티읕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652" y="3759814"/>
            <a:ext cx="813919" cy="813919"/>
          </a:xfrm>
          <a:prstGeom prst="rect">
            <a:avLst/>
          </a:prstGeom>
        </p:spPr>
      </p:pic>
      <p:pic>
        <p:nvPicPr>
          <p:cNvPr id="22" name="Picture 21" descr="자음_쌍디귿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5493" y="3745238"/>
            <a:ext cx="810352" cy="810352"/>
          </a:xfrm>
          <a:prstGeom prst="rect">
            <a:avLst/>
          </a:prstGeom>
        </p:spPr>
      </p:pic>
      <p:pic>
        <p:nvPicPr>
          <p:cNvPr id="23" name="Picture 22" descr="자음_리을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239" y="3745238"/>
            <a:ext cx="810353" cy="81035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73073" y="4661243"/>
            <a:ext cx="851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/n/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37219" y="4661243"/>
            <a:ext cx="11592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t,d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51062" y="4643100"/>
            <a:ext cx="9412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n-US" sz="4000" baseline="30000" dirty="0" err="1" smtClean="0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62031" y="4668760"/>
            <a:ext cx="889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/t’/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53223" y="4661243"/>
            <a:ext cx="10182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sz="4000" dirty="0" err="1" smtClean="0">
                <a:solidFill>
                  <a:schemeClr val="accent5">
                    <a:lumMod val="75000"/>
                  </a:schemeClr>
                </a:solidFill>
              </a:rPr>
              <a:t>r,l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/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49207" y="5587520"/>
            <a:ext cx="859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</a:t>
            </a:r>
            <a:r>
              <a:rPr lang="en-US" sz="2800" dirty="0" smtClean="0">
                <a:solidFill>
                  <a:srgbClr val="FF6600"/>
                </a:solidFill>
              </a:rPr>
              <a:t>t</a:t>
            </a:r>
            <a:r>
              <a:rPr lang="en-US" sz="2800" dirty="0" smtClean="0">
                <a:solidFill>
                  <a:srgbClr val="000000"/>
                </a:solidFill>
              </a:rPr>
              <a:t>all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7177801" y="5587520"/>
            <a:ext cx="13006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(s</a:t>
            </a:r>
            <a:r>
              <a:rPr lang="en-US" sz="2800" dirty="0" smtClean="0">
                <a:solidFill>
                  <a:srgbClr val="FF6600"/>
                </a:solidFill>
              </a:rPr>
              <a:t>t</a:t>
            </a:r>
            <a:r>
              <a:rPr lang="en-US" sz="2800" dirty="0" smtClean="0"/>
              <a:t>eam)</a:t>
            </a:r>
            <a:endParaRPr lang="en-US" sz="2800" dirty="0"/>
          </a:p>
        </p:txBody>
      </p:sp>
      <p:sp>
        <p:nvSpPr>
          <p:cNvPr id="19" name="직사각형 18"/>
          <p:cNvSpPr/>
          <p:nvPr/>
        </p:nvSpPr>
        <p:spPr>
          <a:xfrm>
            <a:off x="8077200" y="5839202"/>
            <a:ext cx="955040" cy="927358"/>
          </a:xfrm>
          <a:prstGeom prst="rect">
            <a:avLst/>
          </a:prstGeom>
          <a:blipFill dpi="0" rotWithShape="1">
            <a:blip r:embed="rId8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제목 1">
            <a:extLst>
              <a:ext uri="{FF2B5EF4-FFF2-40B4-BE49-F238E27FC236}">
                <a16:creationId xmlns:a16="http://schemas.microsoft.com/office/drawing/2014/main" xmlns="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752600" cy="689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22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9"/>
          <a:srcRect t="-1" r="47826" b="-4148"/>
          <a:stretch/>
        </p:blipFill>
        <p:spPr>
          <a:xfrm>
            <a:off x="1828800" y="66769"/>
            <a:ext cx="6324601" cy="68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1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11668</TotalTime>
  <Words>789</Words>
  <Application>Microsoft Office PowerPoint</Application>
  <PresentationFormat>On-screen Show (4:3)</PresentationFormat>
  <Paragraphs>280</Paragraphs>
  <Slides>31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Arial</vt:lpstr>
      <vt:lpstr>Wingdings</vt:lpstr>
      <vt:lpstr>나눔고딕</vt:lpstr>
      <vt:lpstr>Malgun Gothic</vt:lpstr>
      <vt:lpstr>Arial Rounded MT Bold</vt:lpstr>
      <vt:lpstr>Malgun Gothic (Body)</vt:lpstr>
      <vt:lpstr>Malgun Gothic</vt:lpstr>
      <vt:lpstr>Calibri</vt:lpstr>
      <vt:lpstr>Arial Black</vt:lpstr>
      <vt:lpstr>Times New Roman</vt:lpstr>
      <vt:lpstr>Gulim</vt:lpstr>
      <vt:lpstr>Office Theme</vt:lpstr>
      <vt:lpstr>     재외동포를 위한 한국어 (영어권)   1-1 </vt:lpstr>
      <vt:lpstr>재외동포를 위한 한국어 1-1   2과 자음1 (consonants1)    </vt:lpstr>
      <vt:lpstr>PowerPoint Presentation</vt:lpstr>
      <vt:lpstr>PowerPoint Presentation</vt:lpstr>
      <vt:lpstr>PowerPoint Presentation</vt:lpstr>
      <vt:lpstr>PowerPoint Presentation</vt:lpstr>
      <vt:lpstr>2과 Quizlet 단어연습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자음 consonants 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References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Seunghee Back</cp:lastModifiedBy>
  <cp:revision>491</cp:revision>
  <dcterms:created xsi:type="dcterms:W3CDTF">2017-12-01T18:31:09Z</dcterms:created>
  <dcterms:modified xsi:type="dcterms:W3CDTF">2020-07-03T20:19:25Z</dcterms:modified>
</cp:coreProperties>
</file>